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Ubuntu"/>
      <p:regular r:id="rId16"/>
      <p:bold r:id="rId17"/>
      <p:italic r:id="rId18"/>
      <p:boldItalic r:id="rId19"/>
    </p:embeddedFont>
    <p:embeddedFont>
      <p:font typeface="Helvetica Neue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jWNI3byamEftZ0pb1yO/mj517o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MontserratExtraBold-boldItalic.fntdata"/><Relationship Id="rId28" Type="http://customschemas.google.com/relationships/presentationmetadata" Target="meta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buntu-bold.fntdata"/><Relationship Id="rId16" Type="http://schemas.openxmlformats.org/officeDocument/2006/relationships/font" Target="fonts/Ubuntu-regular.fntdata"/><Relationship Id="rId19" Type="http://schemas.openxmlformats.org/officeDocument/2006/relationships/font" Target="fonts/Ubuntu-boldItalic.fntdata"/><Relationship Id="rId18" Type="http://schemas.openxmlformats.org/officeDocument/2006/relationships/font" Target="fonts/Ubuntu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owardsdatascience.com/feature-engineering-deep-dive-into-encoding-and-binning-techniques-5618d55a6b38" TargetMode="External"/><Relationship Id="rId4" Type="http://schemas.openxmlformats.org/officeDocument/2006/relationships/hyperlink" Target="https://towardsdatascience.com/feature-engineering-deep-dive-into-encoding-and-binning-techniques-5618d55a6b38" TargetMode="External"/><Relationship Id="rId5" Type="http://schemas.openxmlformats.org/officeDocument/2006/relationships/hyperlink" Target="https://towardsdatascience.com/feature-engineering-deep-dive-into-encoding-and-binning-techniques-5618d55a6b3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gif"/><Relationship Id="rId6" Type="http://schemas.openxmlformats.org/officeDocument/2006/relationships/image" Target="../media/image8.gif"/><Relationship Id="rId7" Type="http://schemas.openxmlformats.org/officeDocument/2006/relationships/hyperlink" Target="https://www.geeksforgeeks.org/python-how-and-where-to-apply-feature-scal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>
            <p:ph type="ctrTitle"/>
          </p:nvPr>
        </p:nvSpPr>
        <p:spPr>
          <a:xfrm>
            <a:off x="311708" y="9523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PE">
                <a:latin typeface="Ubuntu"/>
                <a:ea typeface="Ubuntu"/>
                <a:cs typeface="Ubuntu"/>
                <a:sym typeface="Ubuntu"/>
              </a:rPr>
              <a:t>Introducción a la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PE">
                <a:latin typeface="Ubuntu"/>
                <a:ea typeface="Ubuntu"/>
                <a:cs typeface="Ubuntu"/>
                <a:sym typeface="Ubuntu"/>
              </a:rPr>
              <a:t>Ciencia de Datos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0"/>
          <p:cNvGrpSpPr/>
          <p:nvPr/>
        </p:nvGrpSpPr>
        <p:grpSpPr>
          <a:xfrm>
            <a:off x="2883191" y="172067"/>
            <a:ext cx="3377618" cy="4799365"/>
            <a:chOff x="2392299" y="262697"/>
            <a:chExt cx="3377618" cy="4799365"/>
          </a:xfrm>
        </p:grpSpPr>
        <p:sp>
          <p:nvSpPr>
            <p:cNvPr id="120" name="Google Shape;120;p10"/>
            <p:cNvSpPr/>
            <p:nvPr/>
          </p:nvSpPr>
          <p:spPr>
            <a:xfrm>
              <a:off x="2392299" y="414683"/>
              <a:ext cx="3377618" cy="961787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2672308" y="1544868"/>
              <a:ext cx="2817600" cy="585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PE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Encontrar y procesar vacíos</a:t>
              </a:r>
              <a:endPara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2672313" y="2298266"/>
              <a:ext cx="2817600" cy="585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PE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Encontrar y procesar </a:t>
              </a:r>
              <a:r>
                <a:rPr b="0" i="1" lang="es-PE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outliers</a:t>
              </a:r>
              <a:endParaRPr b="1" i="1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2672308" y="3051664"/>
              <a:ext cx="2817600" cy="585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PE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Feature Engineering</a:t>
              </a:r>
              <a:endParaRPr b="1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2672308" y="4558362"/>
              <a:ext cx="2817600" cy="503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PE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Escalar o Normalizar datos</a:t>
              </a:r>
              <a:endPara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2672308" y="3805062"/>
              <a:ext cx="2817600" cy="585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PE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Encodear valores categóricos</a:t>
              </a:r>
              <a:endParaRPr b="0" i="0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26" name="Google Shape;126;p10"/>
            <p:cNvSpPr txBox="1"/>
            <p:nvPr/>
          </p:nvSpPr>
          <p:spPr>
            <a:xfrm>
              <a:off x="2672308" y="262697"/>
              <a:ext cx="2899564" cy="1165633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PE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Preprocessing for </a:t>
              </a:r>
              <a:endParaRPr b="0" i="0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PE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Supervised Machine Learning</a:t>
              </a:r>
              <a:endParaRPr b="0" i="0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127" name="Google Shape;127;p10"/>
            <p:cNvCxnSpPr>
              <a:stCxn id="120" idx="2"/>
              <a:endCxn id="121" idx="0"/>
            </p:cNvCxnSpPr>
            <p:nvPr/>
          </p:nvCxnSpPr>
          <p:spPr>
            <a:xfrm>
              <a:off x="4081108" y="137647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8" name="Google Shape;128;p10"/>
            <p:cNvCxnSpPr>
              <a:stCxn id="121" idx="2"/>
              <a:endCxn id="122" idx="0"/>
            </p:cNvCxnSpPr>
            <p:nvPr/>
          </p:nvCxnSpPr>
          <p:spPr>
            <a:xfrm>
              <a:off x="4081108" y="2129868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" name="Google Shape;129;p10"/>
            <p:cNvCxnSpPr>
              <a:stCxn id="122" idx="2"/>
              <a:endCxn id="123" idx="0"/>
            </p:cNvCxnSpPr>
            <p:nvPr/>
          </p:nvCxnSpPr>
          <p:spPr>
            <a:xfrm>
              <a:off x="4081113" y="2883266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0" name="Google Shape;130;p10"/>
            <p:cNvCxnSpPr>
              <a:stCxn id="123" idx="2"/>
              <a:endCxn id="125" idx="0"/>
            </p:cNvCxnSpPr>
            <p:nvPr/>
          </p:nvCxnSpPr>
          <p:spPr>
            <a:xfrm>
              <a:off x="4081108" y="3636664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1" name="Google Shape;131;p10"/>
            <p:cNvCxnSpPr>
              <a:stCxn id="125" idx="2"/>
            </p:cNvCxnSpPr>
            <p:nvPr/>
          </p:nvCxnSpPr>
          <p:spPr>
            <a:xfrm>
              <a:off x="4081108" y="4390062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97175"/>
            <a:ext cx="8839200" cy="328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unsupervised learning supervised learnin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25" y="1119725"/>
            <a:ext cx="8524550" cy="371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/>
          <p:nvPr>
            <p:ph type="ctrTitle"/>
          </p:nvPr>
        </p:nvSpPr>
        <p:spPr>
          <a:xfrm>
            <a:off x="269167" y="1133077"/>
            <a:ext cx="8619651" cy="21630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PE">
                <a:latin typeface="Ubuntu"/>
                <a:ea typeface="Ubuntu"/>
                <a:cs typeface="Ubuntu"/>
                <a:sym typeface="Ubuntu"/>
              </a:rPr>
              <a:t>Preprocesamiento de</a:t>
            </a:r>
            <a:br>
              <a:rPr lang="es-PE">
                <a:latin typeface="Ubuntu"/>
                <a:ea typeface="Ubuntu"/>
                <a:cs typeface="Ubuntu"/>
                <a:sym typeface="Ubuntu"/>
              </a:rPr>
            </a:br>
            <a:r>
              <a:rPr lang="es-PE">
                <a:latin typeface="Ubuntu"/>
                <a:ea typeface="Ubuntu"/>
                <a:cs typeface="Ubuntu"/>
                <a:sym typeface="Ubuntu"/>
              </a:rPr>
              <a:t>Datos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/>
          <p:nvPr/>
        </p:nvSpPr>
        <p:spPr>
          <a:xfrm>
            <a:off x="0" y="951851"/>
            <a:ext cx="8899814" cy="536648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PE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SE GENERAN LOS VACÍOS?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4035012" y="1862059"/>
            <a:ext cx="5198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Omisiones durante encuestas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 al guardar datos en sistema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Respuesta en alguna función programada. 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Null in Python: Understanding Python's NoneType Object" id="76" name="Google Shape;76;p5"/>
          <p:cNvPicPr preferRelativeResize="0"/>
          <p:nvPr/>
        </p:nvPicPr>
        <p:blipFill rotWithShape="1">
          <a:blip r:embed="rId3">
            <a:alphaModFix/>
          </a:blip>
          <a:srcRect b="18505" l="8256" r="13897" t="5787"/>
          <a:stretch/>
        </p:blipFill>
        <p:spPr>
          <a:xfrm>
            <a:off x="154128" y="2047402"/>
            <a:ext cx="3880884" cy="212298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/>
          <p:nvPr/>
        </p:nvSpPr>
        <p:spPr>
          <a:xfrm>
            <a:off x="246784" y="4226513"/>
            <a:ext cx="8653030" cy="76112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necesario eliminar los vacíos para evitar </a:t>
            </a:r>
            <a:r>
              <a:rPr b="1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errores de ejecución en el código</a:t>
            </a:r>
            <a:r>
              <a:rPr b="0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porque se requiere contar con la información completa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/>
        </p:nvSpPr>
        <p:spPr>
          <a:xfrm>
            <a:off x="3741083" y="1597452"/>
            <a:ext cx="519805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1" i="1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Outliers: </a:t>
            </a: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que no se comportan igual que el resto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Generados por error de digitación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1" i="1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Excepción</a:t>
            </a: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la regla por anomalía (factores externos)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6"/>
          <p:cNvGrpSpPr/>
          <p:nvPr/>
        </p:nvGrpSpPr>
        <p:grpSpPr>
          <a:xfrm>
            <a:off x="246784" y="1597452"/>
            <a:ext cx="2879188" cy="2709941"/>
            <a:chOff x="332708" y="1130586"/>
            <a:chExt cx="3316375" cy="3473700"/>
          </a:xfrm>
        </p:grpSpPr>
        <p:pic>
          <p:nvPicPr>
            <p:cNvPr id="84" name="Google Shape;84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2708" y="1130586"/>
              <a:ext cx="3316375" cy="347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6"/>
            <p:cNvSpPr/>
            <p:nvPr/>
          </p:nvSpPr>
          <p:spPr>
            <a:xfrm>
              <a:off x="1041220" y="1435496"/>
              <a:ext cx="520995" cy="536648"/>
            </a:xfrm>
            <a:prstGeom prst="ellipse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6"/>
          <p:cNvSpPr/>
          <p:nvPr/>
        </p:nvSpPr>
        <p:spPr>
          <a:xfrm>
            <a:off x="2673658" y="2806893"/>
            <a:ext cx="452314" cy="418656"/>
          </a:xfrm>
          <a:prstGeom prst="ellipse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0" y="951851"/>
            <a:ext cx="8899814" cy="536648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PE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SE GENERAN LOS OUTLIERS?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246784" y="4338906"/>
            <a:ext cx="8653030" cy="76112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necesario eliminar los outliers para evitar </a:t>
            </a:r>
            <a:r>
              <a:rPr b="1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errores de precisión en el modelo</a:t>
            </a:r>
            <a:r>
              <a:rPr b="0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porque admite como normal valores atípicos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0" y="951851"/>
            <a:ext cx="8899814" cy="536648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PE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 txBox="1"/>
          <p:nvPr/>
        </p:nvSpPr>
        <p:spPr>
          <a:xfrm>
            <a:off x="246784" y="1488499"/>
            <a:ext cx="865303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Evaluar si existen </a:t>
            </a:r>
            <a:r>
              <a:rPr b="1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correlacionadas</a:t>
            </a: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generar variables derivadas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Evaluar mantener </a:t>
            </a:r>
            <a:r>
              <a:rPr b="1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relevantes</a:t>
            </a: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0" i="1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importance)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 data externa si no cuenta con data suficiente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62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Ejecutar </a:t>
            </a:r>
            <a:r>
              <a:rPr b="1" i="0" lang="es-PE" sz="24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encoding </a:t>
            </a:r>
            <a:r>
              <a:rPr b="0" i="0" lang="es-PE" sz="24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 </a:t>
            </a:r>
            <a:r>
              <a:rPr b="1" i="0" lang="es-PE" sz="24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binning</a:t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246784" y="4625163"/>
            <a:ext cx="8653030" cy="44697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 etapa es considerada la </a:t>
            </a:r>
            <a:r>
              <a:rPr b="1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 importante</a:t>
            </a:r>
            <a:r>
              <a:rPr b="0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del preprocesamiento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8"/>
          <p:cNvPicPr preferRelativeResize="0"/>
          <p:nvPr/>
        </p:nvPicPr>
        <p:blipFill rotWithShape="1">
          <a:blip r:embed="rId3">
            <a:alphaModFix/>
          </a:blip>
          <a:srcRect b="10348" l="6286" r="6487" t="9539"/>
          <a:stretch/>
        </p:blipFill>
        <p:spPr>
          <a:xfrm>
            <a:off x="276698" y="1872692"/>
            <a:ext cx="3584185" cy="214641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 txBox="1"/>
          <p:nvPr/>
        </p:nvSpPr>
        <p:spPr>
          <a:xfrm>
            <a:off x="3860883" y="1607071"/>
            <a:ext cx="519805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1" i="1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Encodear:</a:t>
            </a: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Reemplazar unos símbolos por algún valor que represente mejor su significado.</a:t>
            </a:r>
            <a:endParaRPr b="1" i="1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Nosotros usaremos este concepto para traducir las palabras a números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0" y="951851"/>
            <a:ext cx="8899814" cy="536648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PE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SIGNIFICA ENCODEAR VARIABLES?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246784" y="4226513"/>
            <a:ext cx="8653030" cy="76112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Aprovecha para trasladar al modelo tu interpretación de las </a:t>
            </a:r>
            <a:r>
              <a:rPr b="1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categóricas. Verifica si</a:t>
            </a:r>
            <a:r>
              <a:rPr b="0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el </a:t>
            </a:r>
            <a:r>
              <a:rPr b="1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 lo requiere</a:t>
            </a:r>
            <a:r>
              <a:rPr b="0" i="0" lang="es-PE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evitar errores al ejecutar.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/>
          <p:nvPr/>
        </p:nvSpPr>
        <p:spPr>
          <a:xfrm>
            <a:off x="0" y="951851"/>
            <a:ext cx="8899814" cy="536648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PE" sz="3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¿NORMALIZAR O ESTANDARIZAR?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6981" y="2514592"/>
            <a:ext cx="1762371" cy="19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050" y="1660206"/>
            <a:ext cx="1762371" cy="185763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9"/>
          <p:cNvSpPr txBox="1"/>
          <p:nvPr/>
        </p:nvSpPr>
        <p:spPr>
          <a:xfrm>
            <a:off x="3860884" y="1513993"/>
            <a:ext cx="519805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1" i="1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Normalizar: </a:t>
            </a: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Traslada los límites de los datos entre un mínimo y máximo específico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28625" lvl="0" marL="428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1" i="1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Estandarizar</a:t>
            </a:r>
            <a:r>
              <a:rPr b="0" i="1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b="1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PE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Basado en la media y desviación estándar</a:t>
            </a:r>
            <a:endParaRPr b="1" i="1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Normalization equation" id="112" name="Google Shape;11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5925" y="2721936"/>
            <a:ext cx="2031094" cy="528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ndardization equation" id="113" name="Google Shape;11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1808" y="4191649"/>
            <a:ext cx="1259327" cy="48036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246784" y="4704517"/>
            <a:ext cx="8653030" cy="40749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PE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obligatorio si el </a:t>
            </a:r>
            <a:r>
              <a:rPr b="0" i="0" lang="es-PE" sz="1800" u="sng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modelo</a:t>
            </a:r>
            <a:r>
              <a:rPr b="0" i="0" lang="es-PE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predice en función de distancia.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